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4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F16A60-67CF-CC4C-86EE-0D792DBD973F}" type="datetimeFigureOut">
              <a:rPr lang="en-US" smtClean="0"/>
              <a:t>5/25/15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EECD5-519A-ED4D-9851-4FC220507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700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EECD5-519A-ED4D-9851-4FC220507B0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9475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EECD5-519A-ED4D-9851-4FC220507B0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489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EECD5-519A-ED4D-9851-4FC220507B0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153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EECD5-519A-ED4D-9851-4FC220507B0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099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EECD5-519A-ED4D-9851-4FC220507B0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988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 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EECD5-519A-ED4D-9851-4FC220507B0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949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EECD5-519A-ED4D-9851-4FC220507B0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9751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 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EECD5-519A-ED4D-9851-4FC220507B0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93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EECD5-519A-ED4D-9851-4FC220507B0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2384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EECD5-519A-ED4D-9851-4FC220507B0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461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862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57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4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3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14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11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53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807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829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41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023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16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g"/><Relationship Id="rId3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9762" y="3505200"/>
            <a:ext cx="7772400" cy="1470025"/>
          </a:xfrm>
        </p:spPr>
        <p:txBody>
          <a:bodyPr/>
          <a:lstStyle/>
          <a:p>
            <a:r>
              <a:rPr lang="en-US" dirty="0" smtClean="0"/>
              <a:t>Acids, Bases, pH, and Buffers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5562" y="4953000"/>
            <a:ext cx="6400800" cy="1752600"/>
          </a:xfrm>
        </p:spPr>
        <p:txBody>
          <a:bodyPr/>
          <a:lstStyle/>
          <a:p>
            <a:r>
              <a:rPr lang="en-US" dirty="0" smtClean="0"/>
              <a:t>Part 1 of our May MCAS cram series!</a:t>
            </a:r>
            <a:endParaRPr lang="en-US" dirty="0"/>
          </a:p>
        </p:txBody>
      </p:sp>
      <p:pic>
        <p:nvPicPr>
          <p:cNvPr id="1026" name="Picture 2" descr="http://medictests.com/wp-content/uploads/2012/01/ph-sca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9291"/>
            <a:ext cx="7467600" cy="364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070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35859"/>
            <a:ext cx="8229600" cy="1143000"/>
          </a:xfrm>
        </p:spPr>
        <p:txBody>
          <a:bodyPr/>
          <a:lstStyle/>
          <a:p>
            <a:r>
              <a:rPr lang="en-US" dirty="0" smtClean="0"/>
              <a:t>We need buffers!</a:t>
            </a:r>
            <a:endParaRPr lang="en-US" dirty="0"/>
          </a:p>
        </p:txBody>
      </p:sp>
      <p:pic>
        <p:nvPicPr>
          <p:cNvPr id="10242" name="Picture 2" descr="http://www.learner.org/courses/chemistry/images/lrg_img/BloodP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63536"/>
            <a:ext cx="8763000" cy="32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3677334"/>
            <a:ext cx="8915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Our circulatory system produces buffers to keep our blood’s pH at healthy levels.  Simply put:</a:t>
            </a:r>
          </a:p>
          <a:p>
            <a:r>
              <a:rPr lang="en-US" sz="2000" dirty="0" smtClean="0"/>
              <a:t>Too much 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– your blood turns acidic.</a:t>
            </a:r>
          </a:p>
          <a:p>
            <a:r>
              <a:rPr lang="en-US" sz="2000" dirty="0" smtClean="0"/>
              <a:t>Too much 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– your blood turns basic.</a:t>
            </a:r>
          </a:p>
        </p:txBody>
      </p:sp>
      <p:pic>
        <p:nvPicPr>
          <p:cNvPr id="10244" name="Picture 4" descr="http://cdn-viper.demandvideo.com/media/0749d29b-d6a0-4410-9d5f-4cda2e5f9e35/jpeg/3d7bae60-eec3-40a1-8504-a805ceb6bfdd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888566"/>
            <a:ext cx="3429000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294" y="5246318"/>
            <a:ext cx="502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That is why we breathe hard when we exercise hard.</a:t>
            </a:r>
          </a:p>
          <a:p>
            <a:r>
              <a:rPr lang="en-US" sz="2400" dirty="0" smtClean="0"/>
              <a:t>It is one of our body’s ways of keeping our blood’s pH at safe levels.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43214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MCAS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Cram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782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0"/>
            <a:ext cx="8229600" cy="2209800"/>
          </a:xfrm>
        </p:spPr>
        <p:txBody>
          <a:bodyPr/>
          <a:lstStyle/>
          <a:p>
            <a:r>
              <a:rPr lang="en-US" dirty="0" smtClean="0"/>
              <a:t>Acid &amp; Base Theories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7457" r="-7457"/>
          <a:stretch>
            <a:fillRect/>
          </a:stretch>
        </p:blipFill>
        <p:spPr>
          <a:xfrm>
            <a:off x="0" y="762000"/>
            <a:ext cx="9144000" cy="5364163"/>
          </a:xfrm>
        </p:spPr>
      </p:pic>
      <p:sp>
        <p:nvSpPr>
          <p:cNvPr id="6" name="Rounded Rectangle 5"/>
          <p:cNvSpPr/>
          <p:nvPr/>
        </p:nvSpPr>
        <p:spPr>
          <a:xfrm>
            <a:off x="1752600" y="4267200"/>
            <a:ext cx="3200400" cy="609600"/>
          </a:xfrm>
          <a:prstGeom prst="roundRect">
            <a:avLst/>
          </a:prstGeom>
          <a:noFill/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061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85800"/>
            <a:ext cx="8229600" cy="1828800"/>
          </a:xfrm>
        </p:spPr>
        <p:txBody>
          <a:bodyPr/>
          <a:lstStyle/>
          <a:p>
            <a:r>
              <a:rPr lang="en-US" dirty="0"/>
              <a:t>Acid &amp; Base Theories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-6240" b="-6240"/>
          <a:stretch>
            <a:fillRect/>
          </a:stretch>
        </p:blipFill>
        <p:spPr>
          <a:xfrm>
            <a:off x="457200" y="533400"/>
            <a:ext cx="8229600" cy="5592763"/>
          </a:xfrm>
        </p:spPr>
      </p:pic>
      <p:sp>
        <p:nvSpPr>
          <p:cNvPr id="5" name="Rounded Rectangle 4"/>
          <p:cNvSpPr/>
          <p:nvPr/>
        </p:nvSpPr>
        <p:spPr>
          <a:xfrm>
            <a:off x="1676400" y="3429000"/>
            <a:ext cx="5334000" cy="6858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427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33400"/>
            <a:ext cx="8229600" cy="1951038"/>
          </a:xfrm>
        </p:spPr>
        <p:txBody>
          <a:bodyPr/>
          <a:lstStyle/>
          <a:p>
            <a:r>
              <a:rPr lang="en-US" dirty="0"/>
              <a:t>Acid &amp; Base Theories</a:t>
            </a:r>
            <a:endParaRPr lang="en-US" b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rcRect l="-28040" r="-28040"/>
          <a:stretch>
            <a:fillRect/>
          </a:stretch>
        </p:blipFill>
        <p:spPr>
          <a:xfrm>
            <a:off x="-1752601" y="762000"/>
            <a:ext cx="12011951" cy="6172200"/>
          </a:xfrm>
        </p:spPr>
      </p:pic>
      <p:sp>
        <p:nvSpPr>
          <p:cNvPr id="9" name="Rounded Rectangle 8"/>
          <p:cNvSpPr/>
          <p:nvPr/>
        </p:nvSpPr>
        <p:spPr>
          <a:xfrm>
            <a:off x="1524000" y="5181600"/>
            <a:ext cx="1676400" cy="533400"/>
          </a:xfrm>
          <a:prstGeom prst="roundRect">
            <a:avLst/>
          </a:prstGeom>
          <a:noFill/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3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85800"/>
            <a:ext cx="8229600" cy="2103438"/>
          </a:xfrm>
        </p:spPr>
        <p:txBody>
          <a:bodyPr/>
          <a:lstStyle/>
          <a:p>
            <a:r>
              <a:rPr lang="en-US" dirty="0"/>
              <a:t>Acid &amp; </a:t>
            </a:r>
            <a:r>
              <a:rPr lang="en-US" dirty="0" smtClean="0"/>
              <a:t>Base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18459" r="-18459"/>
          <a:stretch>
            <a:fillRect/>
          </a:stretch>
        </p:blipFill>
        <p:spPr>
          <a:xfrm>
            <a:off x="-207393" y="762000"/>
            <a:ext cx="8894193" cy="5715000"/>
          </a:xfrm>
        </p:spPr>
      </p:pic>
      <p:sp>
        <p:nvSpPr>
          <p:cNvPr id="5" name="Rounded Rectangle 4"/>
          <p:cNvSpPr/>
          <p:nvPr/>
        </p:nvSpPr>
        <p:spPr>
          <a:xfrm>
            <a:off x="2057400" y="4191000"/>
            <a:ext cx="1600200" cy="4572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88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09600"/>
            <a:ext cx="8229600" cy="2027238"/>
          </a:xfrm>
        </p:spPr>
        <p:txBody>
          <a:bodyPr/>
          <a:lstStyle/>
          <a:p>
            <a:r>
              <a:rPr lang="en-US" dirty="0" smtClean="0"/>
              <a:t>pH Scale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208" b="-208"/>
          <a:stretch>
            <a:fillRect/>
          </a:stretch>
        </p:blipFill>
        <p:spPr>
          <a:xfrm>
            <a:off x="105985" y="762000"/>
            <a:ext cx="8657015" cy="5562600"/>
          </a:xfrm>
        </p:spPr>
      </p:pic>
    </p:spTree>
    <p:extLst>
      <p:ext uri="{BB962C8B-B14F-4D97-AF65-F5344CB8AC3E}">
        <p14:creationId xmlns:p14="http://schemas.microsoft.com/office/powerpoint/2010/main" val="2393333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09600"/>
            <a:ext cx="8229600" cy="2027238"/>
          </a:xfrm>
        </p:spPr>
        <p:txBody>
          <a:bodyPr/>
          <a:lstStyle/>
          <a:p>
            <a:r>
              <a:rPr lang="en-US" dirty="0" smtClean="0"/>
              <a:t>pH Scale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-413" b="-413"/>
          <a:stretch>
            <a:fillRect/>
          </a:stretch>
        </p:blipFill>
        <p:spPr>
          <a:xfrm>
            <a:off x="0" y="1600200"/>
            <a:ext cx="8686800" cy="4777405"/>
          </a:xfrm>
        </p:spPr>
      </p:pic>
      <p:sp>
        <p:nvSpPr>
          <p:cNvPr id="5" name="Rounded Rectangle 4"/>
          <p:cNvSpPr/>
          <p:nvPr/>
        </p:nvSpPr>
        <p:spPr>
          <a:xfrm>
            <a:off x="1295400" y="5638800"/>
            <a:ext cx="4191000" cy="5334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566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09600"/>
            <a:ext cx="8229600" cy="2027238"/>
          </a:xfrm>
        </p:spPr>
        <p:txBody>
          <a:bodyPr/>
          <a:lstStyle/>
          <a:p>
            <a:r>
              <a:rPr lang="en-US" dirty="0" smtClean="0"/>
              <a:t>pH Scale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2410" r="-22410"/>
          <a:stretch>
            <a:fillRect/>
          </a:stretch>
        </p:blipFill>
        <p:spPr>
          <a:xfrm>
            <a:off x="-1524000" y="914400"/>
            <a:ext cx="12039600" cy="5562600"/>
          </a:xfrm>
        </p:spPr>
      </p:pic>
    </p:spTree>
    <p:extLst>
      <p:ext uri="{BB962C8B-B14F-4D97-AF65-F5344CB8AC3E}">
        <p14:creationId xmlns:p14="http://schemas.microsoft.com/office/powerpoint/2010/main" val="1310793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09600"/>
            <a:ext cx="8229600" cy="2027238"/>
          </a:xfrm>
        </p:spPr>
        <p:txBody>
          <a:bodyPr/>
          <a:lstStyle/>
          <a:p>
            <a:r>
              <a:rPr lang="en-US" dirty="0" smtClean="0"/>
              <a:t>pH Scale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rcRect l="-26505" r="-26505"/>
          <a:stretch>
            <a:fillRect/>
          </a:stretch>
        </p:blipFill>
        <p:spPr>
          <a:xfrm>
            <a:off x="-1066907" y="762000"/>
            <a:ext cx="11084413" cy="6096000"/>
          </a:xfrm>
        </p:spPr>
      </p:pic>
      <p:sp>
        <p:nvSpPr>
          <p:cNvPr id="7" name="Rounded Rectangle 6"/>
          <p:cNvSpPr/>
          <p:nvPr/>
        </p:nvSpPr>
        <p:spPr>
          <a:xfrm>
            <a:off x="1981200" y="3733800"/>
            <a:ext cx="4876800" cy="9144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64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About</a:t>
            </a:r>
            <a:br>
              <a:rPr lang="en-US" sz="3200" dirty="0" smtClean="0"/>
            </a:br>
            <a:r>
              <a:rPr lang="en-US" sz="3200" dirty="0" smtClean="0"/>
              <a:t>Acids and Bases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291" y="914400"/>
            <a:ext cx="4942703" cy="3048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276600" cy="4737100"/>
          </a:xfrm>
        </p:spPr>
        <p:txBody>
          <a:bodyPr>
            <a:noAutofit/>
          </a:bodyPr>
          <a:lstStyle/>
          <a:p>
            <a:r>
              <a:rPr lang="en-US" sz="1800" dirty="0" smtClean="0"/>
              <a:t>Acids and bases are both reactive for different reasons.  Acids have, or do, one substance and bases have, or do, the </a:t>
            </a:r>
            <a:r>
              <a:rPr lang="en-US" sz="1800" u="sng" dirty="0" smtClean="0"/>
              <a:t>opposite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 smtClean="0"/>
              <a:t>When any acid and a perfectly opposite base of equal molarity are mixed together, the product is </a:t>
            </a:r>
            <a:r>
              <a:rPr lang="en-US" sz="1800" u="sng" dirty="0" smtClean="0"/>
              <a:t>always:</a:t>
            </a:r>
            <a:endParaRPr lang="en-US" sz="1800" dirty="0" smtClean="0"/>
          </a:p>
          <a:p>
            <a:endParaRPr lang="en-US" sz="1800" dirty="0"/>
          </a:p>
          <a:p>
            <a:pPr marL="342900" indent="-342900">
              <a:buAutoNum type="arabicParenR"/>
            </a:pPr>
            <a:r>
              <a:rPr lang="en-US" sz="1800" dirty="0" smtClean="0"/>
              <a:t>Water</a:t>
            </a:r>
          </a:p>
          <a:p>
            <a:pPr marL="342900" indent="-342900">
              <a:buAutoNum type="arabicParenR"/>
            </a:pPr>
            <a:r>
              <a:rPr lang="en-US" sz="1800" dirty="0" smtClean="0"/>
              <a:t>Salt (it may or may not be “table salt,” AKA </a:t>
            </a:r>
            <a:r>
              <a:rPr lang="en-US" sz="1800" dirty="0" err="1" smtClean="0"/>
              <a:t>NaCl</a:t>
            </a:r>
            <a:r>
              <a:rPr lang="en-US" sz="1800" dirty="0" smtClean="0"/>
              <a:t>, depending on the products)</a:t>
            </a:r>
          </a:p>
          <a:p>
            <a:pPr marL="342900" indent="-342900">
              <a:buAutoNum type="arabicParenR"/>
            </a:pPr>
            <a:endParaRPr lang="en-US" sz="1800" dirty="0" smtClean="0"/>
          </a:p>
          <a:p>
            <a:r>
              <a:rPr lang="en-US" sz="1800" dirty="0" smtClean="0"/>
              <a:t>That reaction  is known as </a:t>
            </a:r>
            <a:r>
              <a:rPr lang="en-US" sz="1800" u="sng" dirty="0" smtClean="0"/>
              <a:t>neutralization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pic>
        <p:nvPicPr>
          <p:cNvPr id="2050" name="Picture 2" descr="Image result for acid base neutralization examp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99" y="4419600"/>
            <a:ext cx="4962231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995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33400"/>
            <a:ext cx="8229600" cy="1951038"/>
          </a:xfrm>
        </p:spPr>
        <p:txBody>
          <a:bodyPr/>
          <a:lstStyle/>
          <a:p>
            <a:r>
              <a:rPr lang="en-US" dirty="0" smtClean="0"/>
              <a:t>Buffer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-4996" b="-4996"/>
          <a:stretch>
            <a:fillRect/>
          </a:stretch>
        </p:blipFill>
        <p:spPr>
          <a:xfrm>
            <a:off x="41535" y="1371600"/>
            <a:ext cx="8645265" cy="4754563"/>
          </a:xfrm>
        </p:spPr>
      </p:pic>
      <p:sp>
        <p:nvSpPr>
          <p:cNvPr id="5" name="Rounded Rectangle 4"/>
          <p:cNvSpPr/>
          <p:nvPr/>
        </p:nvSpPr>
        <p:spPr>
          <a:xfrm>
            <a:off x="1219200" y="4495800"/>
            <a:ext cx="4572000" cy="6858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502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09600"/>
            <a:ext cx="8229600" cy="2027238"/>
          </a:xfrm>
        </p:spPr>
        <p:txBody>
          <a:bodyPr/>
          <a:lstStyle/>
          <a:p>
            <a:r>
              <a:rPr lang="en-US" dirty="0" smtClean="0"/>
              <a:t>Buffer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10610" r="-10610"/>
          <a:stretch>
            <a:fillRect/>
          </a:stretch>
        </p:blipFill>
        <p:spPr>
          <a:xfrm>
            <a:off x="-1066907" y="762000"/>
            <a:ext cx="10668747" cy="5867400"/>
          </a:xfrm>
        </p:spPr>
      </p:pic>
      <p:sp>
        <p:nvSpPr>
          <p:cNvPr id="5" name="Rounded Rectangle 4"/>
          <p:cNvSpPr/>
          <p:nvPr/>
        </p:nvSpPr>
        <p:spPr>
          <a:xfrm>
            <a:off x="1066800" y="3048000"/>
            <a:ext cx="7086600" cy="10668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155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85800"/>
            <a:ext cx="8229600" cy="2103438"/>
          </a:xfrm>
        </p:spPr>
        <p:txBody>
          <a:bodyPr/>
          <a:lstStyle/>
          <a:p>
            <a:r>
              <a:rPr lang="en-US" dirty="0" smtClean="0"/>
              <a:t>Buffer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18687" r="-18687"/>
          <a:stretch>
            <a:fillRect/>
          </a:stretch>
        </p:blipFill>
        <p:spPr>
          <a:xfrm>
            <a:off x="-512687" y="1066800"/>
            <a:ext cx="9698861" cy="5334000"/>
          </a:xfrm>
        </p:spPr>
      </p:pic>
      <p:sp>
        <p:nvSpPr>
          <p:cNvPr id="5" name="Rounded Rectangle 4"/>
          <p:cNvSpPr/>
          <p:nvPr/>
        </p:nvSpPr>
        <p:spPr>
          <a:xfrm>
            <a:off x="1981200" y="2667000"/>
            <a:ext cx="5105400" cy="9144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858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09600"/>
            <a:ext cx="8229600" cy="2027238"/>
          </a:xfrm>
        </p:spPr>
        <p:txBody>
          <a:bodyPr/>
          <a:lstStyle/>
          <a:p>
            <a:r>
              <a:rPr lang="en-US" dirty="0" smtClean="0"/>
              <a:t>Buffer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19165" r="-19165"/>
          <a:stretch>
            <a:fillRect/>
          </a:stretch>
        </p:blipFill>
        <p:spPr>
          <a:xfrm>
            <a:off x="-1066907" y="762000"/>
            <a:ext cx="10391637" cy="5715000"/>
          </a:xfrm>
        </p:spPr>
      </p:pic>
      <p:sp>
        <p:nvSpPr>
          <p:cNvPr id="5" name="Rounded Rectangle 4"/>
          <p:cNvSpPr/>
          <p:nvPr/>
        </p:nvSpPr>
        <p:spPr>
          <a:xfrm>
            <a:off x="1524000" y="2438400"/>
            <a:ext cx="6019800" cy="9906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836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Acid/Base Theory #1: Arrhenius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 Arrhenius acid, when poured into water, increases the number of hydrogen [H</a:t>
            </a:r>
            <a:r>
              <a:rPr lang="en-US" baseline="30000" dirty="0" smtClean="0"/>
              <a:t>+</a:t>
            </a:r>
            <a:r>
              <a:rPr lang="en-US" dirty="0" smtClean="0"/>
              <a:t>] ions.  Hydronium (H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30000" dirty="0" smtClean="0"/>
              <a:t>+</a:t>
            </a:r>
            <a:r>
              <a:rPr lang="en-US" dirty="0" smtClean="0"/>
              <a:t>) is formed.</a:t>
            </a:r>
          </a:p>
          <a:p>
            <a:r>
              <a:rPr lang="en-US" dirty="0" smtClean="0"/>
              <a:t>An Arrhenius base, when poured into water, increases the number of hydroxide [HO</a:t>
            </a:r>
            <a:r>
              <a:rPr lang="en-US" baseline="30000" dirty="0" smtClean="0"/>
              <a:t>-</a:t>
            </a:r>
            <a:r>
              <a:rPr lang="en-US" dirty="0" smtClean="0"/>
              <a:t>] ions.</a:t>
            </a:r>
            <a:endParaRPr lang="en-US" dirty="0"/>
          </a:p>
        </p:txBody>
      </p:sp>
      <p:pic>
        <p:nvPicPr>
          <p:cNvPr id="3074" name="Picture 2" descr="http://upload.wikimedia.org/wikipedia/commons/thumb/6/6c/Arrhenius2.jpg/130px-Arrhenius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71600"/>
            <a:ext cx="3412277" cy="427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9200" y="5696634"/>
            <a:ext cx="27140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Svante Arrhenius (Sweden)</a:t>
            </a:r>
          </a:p>
          <a:p>
            <a:r>
              <a:rPr lang="en-US" dirty="0" smtClean="0"/>
              <a:t>Proposed: 1884</a:t>
            </a:r>
          </a:p>
          <a:p>
            <a:r>
              <a:rPr lang="en-US" dirty="0" smtClean="0"/>
              <a:t>Nobel Prize: 1903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073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Acid/Base Theory #2: </a:t>
            </a:r>
            <a:r>
              <a:rPr lang="en-US" dirty="0" err="1" smtClean="0"/>
              <a:t>Brønsted</a:t>
            </a:r>
            <a:r>
              <a:rPr lang="en-US" dirty="0" smtClean="0"/>
              <a:t>-Lowry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6032" y="1143000"/>
            <a:ext cx="4447968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Acids are proton [H</a:t>
            </a:r>
            <a:r>
              <a:rPr lang="en-US" baseline="30000" dirty="0" smtClean="0"/>
              <a:t>+</a:t>
            </a:r>
            <a:r>
              <a:rPr lang="en-US" dirty="0" smtClean="0"/>
              <a:t>] donors (givers).  Remember, H</a:t>
            </a:r>
            <a:r>
              <a:rPr lang="en-US" baseline="30000" dirty="0" smtClean="0"/>
              <a:t>+</a:t>
            </a:r>
            <a:r>
              <a:rPr lang="en-US" dirty="0" smtClean="0"/>
              <a:t> has no electrons and one proton!</a:t>
            </a:r>
          </a:p>
          <a:p>
            <a:r>
              <a:rPr lang="en-US" dirty="0" smtClean="0"/>
              <a:t>Bases are proton acceptors (takers).</a:t>
            </a:r>
            <a:endParaRPr lang="en-US" dirty="0"/>
          </a:p>
          <a:p>
            <a:r>
              <a:rPr lang="en-US" dirty="0" smtClean="0"/>
              <a:t>Why this theory???  For instance, some bases do not have OH</a:t>
            </a:r>
            <a:r>
              <a:rPr lang="en-US" baseline="30000" dirty="0" smtClean="0"/>
              <a:t>-</a:t>
            </a:r>
            <a:r>
              <a:rPr lang="en-US" dirty="0" smtClean="0"/>
              <a:t>, such as ammonia (NH</a:t>
            </a:r>
            <a:r>
              <a:rPr lang="en-US" baseline="-25000" dirty="0" smtClean="0"/>
              <a:t>3</a:t>
            </a:r>
            <a:r>
              <a:rPr lang="en-US" dirty="0" smtClean="0"/>
              <a:t>).</a:t>
            </a:r>
            <a:endParaRPr lang="en-US" baseline="30000" dirty="0"/>
          </a:p>
        </p:txBody>
      </p:sp>
      <p:pic>
        <p:nvPicPr>
          <p:cNvPr id="4098" name="Picture 2" descr="Image result for johannes bronsted thomas lowry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93" y="1219200"/>
            <a:ext cx="4582946" cy="2983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4902" y="4267200"/>
            <a:ext cx="419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Johannes </a:t>
            </a:r>
            <a:r>
              <a:rPr lang="en-US" dirty="0" err="1" smtClean="0"/>
              <a:t>Brønsted</a:t>
            </a:r>
            <a:r>
              <a:rPr lang="en-US" dirty="0" smtClean="0"/>
              <a:t>	          Martin Lowry</a:t>
            </a:r>
          </a:p>
          <a:p>
            <a:r>
              <a:rPr lang="en-US" dirty="0" smtClean="0"/>
              <a:t>Denmark		          England</a:t>
            </a:r>
          </a:p>
          <a:p>
            <a:endParaRPr lang="en-US" dirty="0" smtClean="0"/>
          </a:p>
          <a:p>
            <a:r>
              <a:rPr lang="en-US" dirty="0" smtClean="0"/>
              <a:t>Both proposed this theory separately and independently in 1923.  That is why the theory is named after both scientists.  They later worked together to best develop the theory.</a:t>
            </a:r>
          </a:p>
        </p:txBody>
      </p:sp>
      <p:sp>
        <p:nvSpPr>
          <p:cNvPr id="6" name="AutoShape 4" descr="Image result for ammonia ammonium lowry ba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1" name="Picture 5" descr="C:\Users\Richard\Desktop\downlo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5299364"/>
            <a:ext cx="4286667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225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Acid/Base Theory #3: Lewis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Acids accept an electron pair (2 dots together in Lewis structures) from bases.</a:t>
            </a:r>
          </a:p>
          <a:p>
            <a:r>
              <a:rPr lang="en-US" dirty="0" smtClean="0"/>
              <a:t>Bases share an electron pair with acids.</a:t>
            </a:r>
          </a:p>
          <a:p>
            <a:r>
              <a:rPr lang="en-US" dirty="0" smtClean="0"/>
              <a:t>Why this theory???  It includes molecules with shared electron pairs as acids and bases.</a:t>
            </a:r>
            <a:endParaRPr lang="en-US" dirty="0"/>
          </a:p>
        </p:txBody>
      </p:sp>
      <p:pic>
        <p:nvPicPr>
          <p:cNvPr id="5122" name="Picture 2" descr="Gilbert N Lewi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24000"/>
            <a:ext cx="2927544" cy="369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5334000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Gilbert Lewis</a:t>
            </a:r>
          </a:p>
          <a:p>
            <a:r>
              <a:rPr lang="en-US" dirty="0" smtClean="0"/>
              <a:t>Born in Weymouth, Massachusetts</a:t>
            </a:r>
          </a:p>
          <a:p>
            <a:r>
              <a:rPr lang="en-US" dirty="0" smtClean="0"/>
              <a:t>Yes, </a:t>
            </a:r>
            <a:r>
              <a:rPr lang="en-US" u="sng" dirty="0" smtClean="0"/>
              <a:t>that</a:t>
            </a:r>
            <a:r>
              <a:rPr lang="en-US" dirty="0" smtClean="0"/>
              <a:t> Lewis dot structure guy!</a:t>
            </a:r>
          </a:p>
          <a:p>
            <a:r>
              <a:rPr lang="en-US" dirty="0" smtClean="0"/>
              <a:t>Proposed: 1923</a:t>
            </a:r>
            <a:endParaRPr lang="en-US" dirty="0"/>
          </a:p>
        </p:txBody>
      </p:sp>
      <p:sp>
        <p:nvSpPr>
          <p:cNvPr id="6" name="AutoShape 4" descr="Image result for lewis acid ba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5" name="Picture 5" descr="C:\Users\Richard\Desktop\downloa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146" y="5299364"/>
            <a:ext cx="3379788" cy="1510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943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the reaction terms…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Equilibrium Reaction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reaction arrows go both directions.  The reactants can easily go back to products.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Forward Reaction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Forward reactions start from the left and goes to the right in reversible (AKA equilibrium) reactions.</a:t>
            </a:r>
          </a:p>
          <a:p>
            <a:r>
              <a:rPr lang="en-US" dirty="0" smtClean="0"/>
              <a:t>Reactants </a:t>
            </a:r>
            <a:r>
              <a:rPr lang="en-US" dirty="0" smtClean="0">
                <a:sym typeface="Wingdings" panose="05000000000000000000" pitchFamily="2" charset="2"/>
              </a:rPr>
              <a:t> Products</a:t>
            </a:r>
            <a:endParaRPr lang="en-US" dirty="0"/>
          </a:p>
        </p:txBody>
      </p:sp>
      <p:pic>
        <p:nvPicPr>
          <p:cNvPr id="6146" name="Picture 2" descr="C:\Users\Richard\Desktop\NH3Hab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65" y="3886200"/>
            <a:ext cx="39624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dl.clackamas.edu/ch105/lesson%207%20images/lechat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267199"/>
            <a:ext cx="3886200" cy="250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29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 </a:t>
            </a:r>
            <a:br>
              <a:rPr lang="en-US" dirty="0" smtClean="0"/>
            </a:br>
            <a:r>
              <a:rPr lang="en-US" dirty="0" smtClean="0"/>
              <a:t>AKA “power of hydrogen”</a:t>
            </a:r>
            <a:br>
              <a:rPr lang="en-US" dirty="0" smtClean="0"/>
            </a:br>
            <a:r>
              <a:rPr lang="en-US" dirty="0" smtClean="0"/>
              <a:t>AKA potential hydrogen</a:t>
            </a:r>
            <a:endParaRPr lang="en-US" dirty="0"/>
          </a:p>
        </p:txBody>
      </p:sp>
      <p:pic>
        <p:nvPicPr>
          <p:cNvPr id="7170" name="Picture 2" descr="http://www.ctec-chemicals.com/sites/default/files/ph-scal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1905000"/>
            <a:ext cx="8839200" cy="3841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9327" y="5741591"/>
            <a:ext cx="708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to 6.99 is acidic.  	      7 is neutral.  	   7.01 to 14 is basic (alkaline).</a:t>
            </a:r>
          </a:p>
          <a:p>
            <a:pPr algn="ctr"/>
            <a:r>
              <a:rPr lang="en-US" dirty="0" smtClean="0"/>
              <a:t>The number 14 is your friend!</a:t>
            </a:r>
          </a:p>
          <a:p>
            <a:pPr algn="ctr"/>
            <a:r>
              <a:rPr lang="en-US" dirty="0" smtClean="0"/>
              <a:t>14 – pH = </a:t>
            </a:r>
            <a:r>
              <a:rPr lang="en-US" dirty="0" err="1" smtClean="0"/>
              <a:t>pOH</a:t>
            </a:r>
            <a:r>
              <a:rPr lang="en-US" dirty="0" smtClean="0"/>
              <a:t> 		and 		14 – </a:t>
            </a:r>
            <a:r>
              <a:rPr lang="en-US" dirty="0" err="1" smtClean="0"/>
              <a:t>pOH</a:t>
            </a:r>
            <a:r>
              <a:rPr lang="en-US" dirty="0" smtClean="0"/>
              <a:t> = pH</a:t>
            </a:r>
            <a:endParaRPr lang="en-US" dirty="0"/>
          </a:p>
        </p:txBody>
      </p:sp>
      <p:pic>
        <p:nvPicPr>
          <p:cNvPr id="7172" name="Picture 4" descr="https://s-media-cache-ak0.pinimg.com/236x/5d/59/03/5d5903a75bfc345a440049135e39b4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456" y="4659819"/>
            <a:ext cx="1730835" cy="216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743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pH fun!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“slightly”/weak” vs. “very/strong”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As found in MCAS reference: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0" y="2133600"/>
            <a:ext cx="4041775" cy="3951288"/>
          </a:xfrm>
        </p:spPr>
        <p:txBody>
          <a:bodyPr/>
          <a:lstStyle/>
          <a:p>
            <a:r>
              <a:rPr lang="en-US" dirty="0" smtClean="0"/>
              <a:t>pH = -log(H</a:t>
            </a:r>
            <a:r>
              <a:rPr lang="en-US" baseline="30000" dirty="0" smtClean="0"/>
              <a:t>+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(or pH= -log(H</a:t>
            </a:r>
            <a:r>
              <a:rPr lang="en-US" baseline="-25000" dirty="0" smtClean="0"/>
              <a:t>3</a:t>
            </a:r>
            <a:r>
              <a:rPr lang="en-US" dirty="0" smtClean="0"/>
              <a:t>0</a:t>
            </a:r>
            <a:r>
              <a:rPr lang="en-US" baseline="30000" dirty="0" smtClean="0"/>
              <a:t>+</a:t>
            </a:r>
            <a:r>
              <a:rPr lang="en-US" dirty="0" smtClean="0"/>
              <a:t>) )</a:t>
            </a:r>
          </a:p>
          <a:p>
            <a:pPr marL="0" indent="0">
              <a:buNone/>
            </a:pPr>
            <a:r>
              <a:rPr lang="en-US" dirty="0" smtClean="0"/>
              <a:t>Example: -log(1.0 x 10</a:t>
            </a:r>
            <a:r>
              <a:rPr lang="en-US" baseline="30000" dirty="0" smtClean="0"/>
              <a:t>7</a:t>
            </a:r>
            <a:r>
              <a:rPr lang="en-US" dirty="0" smtClean="0"/>
              <a:t>) = 7</a:t>
            </a:r>
          </a:p>
        </p:txBody>
      </p:sp>
      <p:pic>
        <p:nvPicPr>
          <p:cNvPr id="8194" name="Picture 2" descr="http://i.stack.imgur.com/avn1a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09800"/>
            <a:ext cx="4585856" cy="169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8600" y="4082534"/>
            <a:ext cx="8686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molarity (or concentration)  can be used to find </a:t>
            </a:r>
            <a:r>
              <a:rPr lang="en-US" sz="2000" dirty="0" err="1" smtClean="0"/>
              <a:t>pH.</a:t>
            </a:r>
            <a:r>
              <a:rPr lang="en-US" sz="2000" dirty="0" smtClean="0"/>
              <a:t>  Just put the M in the</a:t>
            </a:r>
          </a:p>
          <a:p>
            <a:r>
              <a:rPr lang="en-US" sz="2000" dirty="0" smtClean="0"/>
              <a:t>pH= -log( ) formula.</a:t>
            </a:r>
          </a:p>
          <a:p>
            <a:r>
              <a:rPr lang="en-US" sz="2000" dirty="0" smtClean="0"/>
              <a:t>	Examples: .05 M of </a:t>
            </a:r>
            <a:r>
              <a:rPr lang="en-US" sz="2000" dirty="0" err="1" smtClean="0"/>
              <a:t>HCl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 -log(.05M) = 1.30</a:t>
            </a:r>
          </a:p>
          <a:p>
            <a:r>
              <a:rPr lang="en-US" sz="2000" dirty="0">
                <a:sym typeface="Wingdings" panose="05000000000000000000" pitchFamily="2" charset="2"/>
              </a:rPr>
              <a:t>	</a:t>
            </a:r>
            <a:r>
              <a:rPr lang="en-US" sz="2000" dirty="0" smtClean="0">
                <a:sym typeface="Wingdings" panose="05000000000000000000" pitchFamily="2" charset="2"/>
              </a:rPr>
              <a:t>	      .5 M of </a:t>
            </a:r>
            <a:r>
              <a:rPr lang="en-US" sz="2000" dirty="0" err="1" smtClean="0">
                <a:sym typeface="Wingdings" panose="05000000000000000000" pitchFamily="2" charset="2"/>
              </a:rPr>
              <a:t>HCl</a:t>
            </a:r>
            <a:r>
              <a:rPr lang="en-US" sz="2000" dirty="0" smtClean="0">
                <a:sym typeface="Wingdings" panose="05000000000000000000" pitchFamily="2" charset="2"/>
              </a:rPr>
              <a:t>  -log(.5M) = 0.30 (more acidic than .05 M!)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 smtClean="0">
                <a:sym typeface="Wingdings" panose="05000000000000000000" pitchFamily="2" charset="2"/>
              </a:rPr>
              <a:t>As a rule of thumb, if molarity increases, pH becomes more acidic.  If molarity decreases, pH becomes more basic.  Remember, M = moles/Liters of water.  The Liters stay the same.  More moles of H</a:t>
            </a:r>
            <a:r>
              <a:rPr lang="en-US" sz="2000" baseline="30000" dirty="0" smtClean="0">
                <a:sym typeface="Wingdings" panose="05000000000000000000" pitchFamily="2" charset="2"/>
              </a:rPr>
              <a:t>+</a:t>
            </a:r>
            <a:r>
              <a:rPr lang="en-US" sz="2000" dirty="0" smtClean="0">
                <a:sym typeface="Wingdings" panose="05000000000000000000" pitchFamily="2" charset="2"/>
              </a:rPr>
              <a:t> means the solution will be more acidic.</a:t>
            </a:r>
          </a:p>
        </p:txBody>
      </p:sp>
    </p:spTree>
    <p:extLst>
      <p:ext uri="{BB962C8B-B14F-4D97-AF65-F5344CB8AC3E}">
        <p14:creationId xmlns:p14="http://schemas.microsoft.com/office/powerpoint/2010/main" val="3930184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Buffers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4040188" cy="639762"/>
          </a:xfrm>
        </p:spPr>
        <p:txBody>
          <a:bodyPr/>
          <a:lstStyle/>
          <a:p>
            <a:r>
              <a:rPr lang="en-US" dirty="0" smtClean="0"/>
              <a:t>What are they for?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143000"/>
            <a:ext cx="4041775" cy="63976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How do they work?</a:t>
            </a:r>
          </a:p>
          <a:p>
            <a:r>
              <a:rPr lang="en-US" dirty="0" smtClean="0"/>
              <a:t>Buffers have: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752600"/>
            <a:ext cx="41148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A weak acid and…</a:t>
            </a:r>
          </a:p>
          <a:p>
            <a:r>
              <a:rPr lang="en-US" dirty="0" smtClean="0"/>
              <a:t>…its conjugate (paired) base</a:t>
            </a:r>
          </a:p>
          <a:p>
            <a:pPr marL="0" indent="0">
              <a:buNone/>
            </a:pPr>
            <a:r>
              <a:rPr lang="en-US" dirty="0" smtClean="0"/>
              <a:t>The weak acid reacts with a strong base (containing OH</a:t>
            </a:r>
            <a:r>
              <a:rPr lang="en-US" baseline="30000" dirty="0" smtClean="0"/>
              <a:t>-</a:t>
            </a:r>
            <a:r>
              <a:rPr lang="en-US" dirty="0" smtClean="0"/>
              <a:t>) to make water.</a:t>
            </a:r>
          </a:p>
          <a:p>
            <a:pPr marL="0" indent="0">
              <a:buNone/>
            </a:pPr>
            <a:r>
              <a:rPr lang="en-US" dirty="0" smtClean="0"/>
              <a:t>The conjugate base reacts with strong acids (containing H</a:t>
            </a:r>
            <a:r>
              <a:rPr lang="en-US" baseline="30000" dirty="0" smtClean="0"/>
              <a:t>+</a:t>
            </a:r>
            <a:r>
              <a:rPr lang="en-US" dirty="0" smtClean="0"/>
              <a:t>) to make water.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The reaction produces water, which has neutral pH and it has very little effect on overall pH change.</a:t>
            </a:r>
          </a:p>
        </p:txBody>
      </p:sp>
      <p:pic>
        <p:nvPicPr>
          <p:cNvPr id="9220" name="Picture 4" descr="http://www.nextnano.de/nextnano3/images/input_parser/database/buffer-solutions/PBS_ph_vs_N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58" y="1676399"/>
            <a:ext cx="4167642" cy="329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3400" y="5105400"/>
            <a:ext cx="327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Buffers are chemicals that we add to slow down big changes in </a:t>
            </a:r>
            <a:r>
              <a:rPr lang="en-US" dirty="0" err="1" smtClean="0"/>
              <a:t>pH.</a:t>
            </a:r>
            <a:r>
              <a:rPr lang="en-US" dirty="0" smtClean="0"/>
              <a:t>  We use them if we want to combine chemicals but at the same time keep pH under control.</a:t>
            </a:r>
          </a:p>
        </p:txBody>
      </p:sp>
    </p:spTree>
    <p:extLst>
      <p:ext uri="{BB962C8B-B14F-4D97-AF65-F5344CB8AC3E}">
        <p14:creationId xmlns:p14="http://schemas.microsoft.com/office/powerpoint/2010/main" val="329144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670</Words>
  <Application>Microsoft Macintosh PowerPoint</Application>
  <PresentationFormat>On-screen Show (4:3)</PresentationFormat>
  <Paragraphs>105</Paragraphs>
  <Slides>23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Acids, Bases, pH, and Buffers</vt:lpstr>
      <vt:lpstr>About Acids and Bases</vt:lpstr>
      <vt:lpstr>Acid/Base Theory #1: Arrhenius</vt:lpstr>
      <vt:lpstr>Acid/Base Theory #2: Brønsted-Lowry</vt:lpstr>
      <vt:lpstr>Acid/Base Theory #3: Lewis</vt:lpstr>
      <vt:lpstr>Know the reaction terms…</vt:lpstr>
      <vt:lpstr>pH  AKA “power of hydrogen” AKA potential hydrogen</vt:lpstr>
      <vt:lpstr>More pH fun!</vt:lpstr>
      <vt:lpstr>Buffers</vt:lpstr>
      <vt:lpstr>We need buffers!</vt:lpstr>
      <vt:lpstr>MCAS</vt:lpstr>
      <vt:lpstr>Acid &amp; Base Theories</vt:lpstr>
      <vt:lpstr>Acid &amp; Base Theories</vt:lpstr>
      <vt:lpstr>Acid &amp; Base Theories</vt:lpstr>
      <vt:lpstr>Acid &amp; Base</vt:lpstr>
      <vt:lpstr>pH Scale</vt:lpstr>
      <vt:lpstr>pH Scale</vt:lpstr>
      <vt:lpstr>pH Scale</vt:lpstr>
      <vt:lpstr>pH Scale</vt:lpstr>
      <vt:lpstr>Buffer</vt:lpstr>
      <vt:lpstr>Buffer</vt:lpstr>
      <vt:lpstr>Buffer</vt:lpstr>
      <vt:lpstr>Buffer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Acids, Bases, pH, and Buffers</dc:title>
  <dc:creator>Richard Knopf</dc:creator>
  <cp:lastModifiedBy>tlc admin</cp:lastModifiedBy>
  <cp:revision>26</cp:revision>
  <dcterms:created xsi:type="dcterms:W3CDTF">2015-05-13T22:43:08Z</dcterms:created>
  <dcterms:modified xsi:type="dcterms:W3CDTF">2015-05-26T01:19:00Z</dcterms:modified>
</cp:coreProperties>
</file>